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1" r:id="rId5"/>
    <p:sldId id="258" r:id="rId6"/>
    <p:sldId id="262" r:id="rId7"/>
    <p:sldId id="263" r:id="rId8"/>
    <p:sldId id="259" r:id="rId9"/>
    <p:sldId id="264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5582" y="1600200"/>
            <a:ext cx="8839200" cy="2334657"/>
          </a:xfrm>
        </p:spPr>
        <p:txBody>
          <a:bodyPr/>
          <a:lstStyle/>
          <a:p>
            <a:pPr marL="182880" indent="0" algn="ctr">
              <a:buNone/>
            </a:pPr>
            <a:r>
              <a:rPr lang="es-ES_tradnl" dirty="0"/>
              <a:t>BUENAS PRÁCTICAS AMBIENTALES </a:t>
            </a:r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87485D-DBA3-4E3B-A64F-99DF693F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0A509DD1-A5FD-4A35-AB3B-D4156AE9B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/>
              <a:t>C.P.I.F.P. LOS VIVEROS</a:t>
            </a:r>
          </a:p>
        </p:txBody>
      </p:sp>
    </p:spTree>
    <p:extLst>
      <p:ext uri="{BB962C8B-B14F-4D97-AF65-F5344CB8AC3E}">
        <p14:creationId xmlns:p14="http://schemas.microsoft.com/office/powerpoint/2010/main" val="45192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533400" y="1327666"/>
            <a:ext cx="4495800" cy="507313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_tradnl" dirty="0"/>
              <a:t>Apagar los equipos electrónicos y ordenadores cuando no se vayan  a utilizar en un periodo de tiempo.</a:t>
            </a:r>
          </a:p>
          <a:p>
            <a:pPr algn="just">
              <a:buFontTx/>
              <a:buChar char="-"/>
            </a:pPr>
            <a:r>
              <a:rPr lang="es-ES_tradnl" dirty="0"/>
              <a:t>Apagar los climatizadores cuando no sea imprescindible su utilización y cuando se usen, hacerlo de forma coherente. Utilizar los equipos informáticos en modo bajo consumo.</a:t>
            </a:r>
          </a:p>
          <a:p>
            <a:pPr algn="just">
              <a:buFontTx/>
              <a:buChar char="-"/>
            </a:pPr>
            <a:r>
              <a:rPr lang="es-ES_tradnl" dirty="0"/>
              <a:t>Cerrar las ventanas si se pone el aire acondicionado.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1960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rgbClr val="FF0000"/>
                </a:solidFill>
              </a:rPr>
              <a:t>Electricidad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olokuti.com/blog/wp-content/uploads/2012/12/res_energy_savin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857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9C4745-62C8-400A-BCD5-AFC1EA59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1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80999" y="3657600"/>
            <a:ext cx="8333509" cy="301573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_tradnl" dirty="0"/>
              <a:t>El mayor consumo de energía de los tubos fluorescentes se produce en el encendido.</a:t>
            </a:r>
          </a:p>
          <a:p>
            <a:pPr algn="just">
              <a:buFontTx/>
              <a:buChar char="-"/>
            </a:pPr>
            <a:r>
              <a:rPr lang="es-ES_tradnl" dirty="0"/>
              <a:t>El stand-</a:t>
            </a:r>
            <a:r>
              <a:rPr lang="es-ES_tradnl" dirty="0" err="1"/>
              <a:t>by</a:t>
            </a:r>
            <a:r>
              <a:rPr lang="es-ES_tradnl" dirty="0"/>
              <a:t> de los equipos electrónicos siguen consumiendo hasta un 30% del total.</a:t>
            </a:r>
          </a:p>
          <a:p>
            <a:pPr algn="just">
              <a:buFontTx/>
              <a:buChar char="-"/>
            </a:pPr>
            <a:r>
              <a:rPr lang="es-ES" dirty="0"/>
              <a:t>Los equipos de climatización no deben ponerse a más de 21º en invierno ni a menos de 24º en verano.</a:t>
            </a:r>
          </a:p>
          <a:p>
            <a:pPr algn="just">
              <a:buFontTx/>
              <a:buChar char="-"/>
            </a:pPr>
            <a:r>
              <a:rPr lang="es-ES_tradnl" dirty="0"/>
              <a:t>Apagar las luces cuando se finalicen las tareas.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47309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rgbClr val="FF0000"/>
                </a:solidFill>
              </a:rPr>
              <a:t>Electricidad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acordeverde.com/files/content/Pines/ahorro-energet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1286103"/>
            <a:ext cx="4211782" cy="21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F3383C3-EA38-4995-BD22-0430C072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5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02069" y="2369127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ES" sz="2400" i="1" dirty="0">
                <a:latin typeface="Trebuchet MS" pitchFamily="-32" charset="0"/>
              </a:rPr>
              <a:t>Seguimos mejorando, seguimos avanzando </a:t>
            </a:r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2754457" y="3825964"/>
            <a:ext cx="370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2400" i="1" dirty="0">
                <a:latin typeface="Trebuchet MS" pitchFamily="-32" charset="0"/>
              </a:rPr>
              <a:t>Entre todos, hacemos un centro más sostenible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05109CF-EB4A-4843-8401-B666E296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548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_tradnl" sz="2400" b="1" u="sng" dirty="0"/>
              <a:t>Objetivo</a:t>
            </a:r>
          </a:p>
          <a:p>
            <a:pPr marL="45720" indent="0">
              <a:buNone/>
            </a:pPr>
            <a:endParaRPr lang="es-ES_tradnl" sz="2400" b="1" dirty="0"/>
          </a:p>
          <a:p>
            <a:pPr marL="45720" indent="0" algn="just">
              <a:buNone/>
            </a:pPr>
            <a:r>
              <a:rPr lang="es-ES" sz="2000" b="1" dirty="0"/>
              <a:t>Este   Manual   de   Buenas   Prácticas  Ambientales  nace  como  una  muestra  de  la  intención  y  compromiso  de  C.P.I.F.P. LOS VIVEROS con  la  protección del medioambiente y la prevención de la contaminación.</a:t>
            </a:r>
            <a:endParaRPr lang="es-ES_tradnl" sz="2000" b="1" dirty="0"/>
          </a:p>
          <a:p>
            <a:pPr marL="45720" indent="0">
              <a:buNone/>
            </a:pPr>
            <a:endParaRPr lang="es-ES_tradnl" sz="2000" b="1" dirty="0"/>
          </a:p>
          <a:p>
            <a:pPr marL="45720" indent="0" algn="ctr">
              <a:buNone/>
            </a:pPr>
            <a:r>
              <a:rPr lang="es-ES" sz="2000" i="1" dirty="0"/>
              <a:t>El Medio Ambiente es un bien común que debemos cuidar, puesto que su deterioro es irreversible. Nuestro compromiso con el Medio Ambiente y respeto debe verse reflejado en la ejecución de las tareas diarias.</a:t>
            </a:r>
            <a:endParaRPr lang="es-ES_tradnl" sz="2000" i="1" dirty="0"/>
          </a:p>
          <a:p>
            <a:pPr marL="45720" indent="0">
              <a:buNone/>
            </a:pPr>
            <a:endParaRPr lang="es-ES_tradnl" sz="2000" b="1" dirty="0"/>
          </a:p>
          <a:p>
            <a:pPr marL="45720" indent="0">
              <a:buNone/>
            </a:pPr>
            <a:endParaRPr lang="es-ES_tradnl" sz="2000" b="1" dirty="0"/>
          </a:p>
          <a:p>
            <a:pPr marL="45720" indent="0">
              <a:buNone/>
            </a:pPr>
            <a:endParaRPr lang="es-ES" sz="20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B8F9D7-036D-4C35-8E54-64E2ED2C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1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1"/>
            <a:ext cx="8153400" cy="41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B5ACD3-5AC5-4248-A0FA-11B39367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8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05800" cy="463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66376" y="932444"/>
            <a:ext cx="1478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Papel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97BE71-5A00-44DF-80D1-6A86A573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533400" y="1327666"/>
            <a:ext cx="4343400" cy="514933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_tradnl" dirty="0"/>
              <a:t>Reutilizar el papel utilizado por una cara de las bandejas depositadas en las zonas de impresión</a:t>
            </a:r>
            <a:endParaRPr lang="es-ES" dirty="0"/>
          </a:p>
          <a:p>
            <a:pPr algn="just">
              <a:buFontTx/>
              <a:buChar char="-"/>
            </a:pPr>
            <a:r>
              <a:rPr lang="es-ES_tradnl" dirty="0"/>
              <a:t>El papel utilizado por una sola cara no es un residuo, se puede depositar en las bandejas disponibles para su posterior utilización por las dos caras.</a:t>
            </a:r>
          </a:p>
          <a:p>
            <a:pPr algn="just">
              <a:buFontTx/>
              <a:buChar char="-"/>
            </a:pPr>
            <a:r>
              <a:rPr lang="es-ES_tradnl" dirty="0"/>
              <a:t>Utilizar la </a:t>
            </a:r>
            <a:r>
              <a:rPr lang="es-ES_tradnl" b="1" dirty="0"/>
              <a:t>lectura previa </a:t>
            </a:r>
            <a:r>
              <a:rPr lang="es-ES_tradnl" dirty="0"/>
              <a:t>antes de la impresión para evitar errores.</a:t>
            </a:r>
          </a:p>
          <a:p>
            <a:pPr>
              <a:buFontTx/>
              <a:buChar char="-"/>
            </a:pPr>
            <a:endParaRPr lang="es-ES_tradnl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1960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rgbClr val="FF0000"/>
                </a:solidFill>
              </a:rPr>
              <a:t>Papel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ariavega2f.files.wordpress.com/2015/01/reciclaje-pa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1905000"/>
            <a:ext cx="2948354" cy="39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8585F2-1CFB-49C9-85B7-BDE1C7D3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81000" y="1327666"/>
            <a:ext cx="4572000" cy="489025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_tradnl" dirty="0"/>
              <a:t>Emplear papel reciclado siempre que sea posible.</a:t>
            </a:r>
          </a:p>
          <a:p>
            <a:pPr algn="just">
              <a:buFontTx/>
              <a:buChar char="-"/>
            </a:pPr>
            <a:r>
              <a:rPr lang="es-ES_tradnl" dirty="0"/>
              <a:t>Imprime sólo lo que vayas a utilizar. Si vas  imprimir un correo no imprimas todo el historial si no es necesario.</a:t>
            </a:r>
          </a:p>
          <a:p>
            <a:pPr algn="just">
              <a:buFontTx/>
              <a:buChar char="-"/>
            </a:pPr>
            <a:r>
              <a:rPr lang="es-ES_tradnl" dirty="0"/>
              <a:t>Imprime a doble cara y sin color, mientras no sea necesario.</a:t>
            </a:r>
          </a:p>
          <a:p>
            <a:pPr algn="just">
              <a:buFontTx/>
              <a:buChar char="-"/>
            </a:pPr>
            <a:r>
              <a:rPr lang="es-ES_tradnl" dirty="0"/>
              <a:t>Agitar el tóner cuando la impresora avise de que está bajo.</a:t>
            </a:r>
          </a:p>
          <a:p>
            <a:pPr>
              <a:buFontTx/>
              <a:buChar char="-"/>
            </a:pPr>
            <a:endParaRPr lang="es-ES_tradnl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1960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rgbClr val="FF0000"/>
                </a:solidFill>
              </a:rPr>
              <a:t>Papel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laspalmasgc.es/export/sites/laspalmasgc/.galleries/imagenes-contenido-limpieza-reciclaje/Simbolo_reciclaje_Hombre_Limpio.jpg_1636706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2194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DCDD8F-F1F9-442E-BE22-BE17E27C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6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pic>
        <p:nvPicPr>
          <p:cNvPr id="5122" name="Picture 2" descr="http://ecolisima.com/wp-content/uploads/2013/08/gri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33702" y="932444"/>
            <a:ext cx="1343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Agua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7971CBA-A63D-4198-8FEE-6235073C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6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533400" y="1512332"/>
            <a:ext cx="4838700" cy="4705588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s-ES_tradnl" dirty="0"/>
              <a:t>No se debe utilizar el inodoro como papelera, de esa forma se evitan problemas en la depuración y se ahorra una media de 10 litros de agua por cada descarga.</a:t>
            </a:r>
          </a:p>
          <a:p>
            <a:pPr algn="just">
              <a:buFontTx/>
              <a:buChar char="-"/>
            </a:pPr>
            <a:r>
              <a:rPr lang="es-ES_tradnl" dirty="0"/>
              <a:t>Avisar a mantenimiento si nos percatamos de alguna fuga de agua.</a:t>
            </a:r>
          </a:p>
          <a:p>
            <a:pPr algn="just">
              <a:buFontTx/>
              <a:buChar char="-"/>
            </a:pPr>
            <a:r>
              <a:rPr lang="es-ES_tradnl" dirty="0"/>
              <a:t>Cerrar los grifos correctamente y no emplear agua de forma innecesaria. Cerrar el grifo mientras que te lavas las manos puede ahorrar hasta 200 litros de agua al día.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19600" y="114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rgbClr val="FF0000"/>
                </a:solidFill>
              </a:rPr>
              <a:t>Agua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blog.condorchem.com/img/aguas-regeneradas-240x300.jpg?01fe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90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ACDDFD6-E476-4583-968F-48809973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5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57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  </a:t>
            </a:r>
          </a:p>
          <a:p>
            <a:pPr algn="r"/>
            <a:r>
              <a:rPr lang="es-ES_tradnl" b="1" dirty="0"/>
              <a:t>BUENAS PRÁCTICAS AMBIENTALES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2862530" y="739915"/>
            <a:ext cx="3044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Electricidad</a:t>
            </a:r>
          </a:p>
        </p:txBody>
      </p:sp>
      <p:pic>
        <p:nvPicPr>
          <p:cNvPr id="6148" name="Picture 4" descr="https://naturalgas.files.wordpress.com/2007/08/008consumo_elc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1"/>
            <a:ext cx="830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0B000B-0E32-4BE1-AB21-7C111C3B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4437" cy="1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11870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461</Words>
  <Application>Microsoft Office PowerPoint</Application>
  <PresentationFormat>Presentación en pantalla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Georgia</vt:lpstr>
      <vt:lpstr>Trebuchet MS</vt:lpstr>
      <vt:lpstr>Transmisión de listas</vt:lpstr>
      <vt:lpstr>BUENAS PRÁCTICAS AMBIENTALES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BUENAS PRÁCTICAS AMBIENTALES</dc:title>
  <dc:creator>Carlos Barranco Acosta</dc:creator>
  <cp:lastModifiedBy>carlos barranco acosta</cp:lastModifiedBy>
  <cp:revision>20</cp:revision>
  <dcterms:created xsi:type="dcterms:W3CDTF">2006-08-16T00:00:00Z</dcterms:created>
  <dcterms:modified xsi:type="dcterms:W3CDTF">2019-03-05T11:13:15Z</dcterms:modified>
</cp:coreProperties>
</file>